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393" r:id="rId3"/>
    <p:sldId id="392" r:id="rId4"/>
    <p:sldId id="408" r:id="rId5"/>
    <p:sldId id="409" r:id="rId6"/>
    <p:sldId id="410" r:id="rId7"/>
    <p:sldId id="381" r:id="rId8"/>
    <p:sldId id="425" r:id="rId9"/>
    <p:sldId id="413" r:id="rId10"/>
    <p:sldId id="415" r:id="rId11"/>
    <p:sldId id="419" r:id="rId12"/>
    <p:sldId id="416" r:id="rId13"/>
    <p:sldId id="420" r:id="rId14"/>
    <p:sldId id="417" r:id="rId15"/>
    <p:sldId id="421" r:id="rId16"/>
    <p:sldId id="422" r:id="rId17"/>
    <p:sldId id="386" r:id="rId18"/>
    <p:sldId id="424" r:id="rId19"/>
    <p:sldId id="418" r:id="rId20"/>
    <p:sldId id="412" r:id="rId21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793"/>
    <a:srgbClr val="99FFCC"/>
    <a:srgbClr val="E85748"/>
    <a:srgbClr val="CC66FF"/>
    <a:srgbClr val="66CCFF"/>
    <a:srgbClr val="987BB5"/>
    <a:srgbClr val="9966FF"/>
    <a:srgbClr val="9999FF"/>
    <a:srgbClr val="7C8353"/>
    <a:srgbClr val="B8AB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05" autoAdjust="0"/>
    <p:restoredTop sz="96787" autoAdjust="0"/>
  </p:normalViewPr>
  <p:slideViewPr>
    <p:cSldViewPr snapToGrid="0">
      <p:cViewPr>
        <p:scale>
          <a:sx n="66" d="100"/>
          <a:sy n="66" d="100"/>
        </p:scale>
        <p:origin x="-272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r">
              <a:defRPr sz="1200"/>
            </a:lvl1pPr>
          </a:lstStyle>
          <a:p>
            <a:fld id="{B75E16E1-A6B5-45D7-ABA2-F52E39E7EF29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r">
              <a:defRPr sz="1200"/>
            </a:lvl1pPr>
          </a:lstStyle>
          <a:p>
            <a:fld id="{D30CA376-744A-43CE-AB67-27E02EC96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922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18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09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51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10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9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418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7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719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959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76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02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0019C-50B5-4B01-95E4-A55ACF335382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98DA4-0EC6-42C7-9632-22F900C0B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65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hdphoto" Target="../media/hdphoto3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png"/><Relationship Id="rId5" Type="http://schemas.openxmlformats.org/officeDocument/2006/relationships/image" Target="../media/image4.jpeg"/><Relationship Id="rId10" Type="http://schemas.microsoft.com/office/2007/relationships/hdphoto" Target="../media/hdphoto2.wdp"/><Relationship Id="rId4" Type="http://schemas.openxmlformats.org/officeDocument/2006/relationships/image" Target="../media/image3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05EC0A62C8210BC86FA23D353C98D2FB2927CA674445C9AB3F3638E05D6AC1ABB3B0D0B7A9F1BB633634EAEF72BECD42E76D07BBD7F201430ADEH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" y="0"/>
            <a:ext cx="12199390" cy="692443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idx="1" type="subTitle"/>
          </p:nvPr>
        </p:nvSpPr>
        <p:spPr>
          <a:xfrm>
            <a:off x="-1319629" y="3867436"/>
            <a:ext cx="9173700" cy="1637595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dirty="0" lang="ru-RU" smtClean="0" sz="1800">
                <a:solidFill>
                  <a:schemeClr val="bg1"/>
                </a:solidFill>
                <a:latin charset="-127" panose="020B0503020000020004" pitchFamily="34" typeface="Malgun Gothic"/>
                <a:ea charset="-127" panose="020B0503020000020004" pitchFamily="34" typeface="Malgun Gothic"/>
              </a:rPr>
              <a:t>___________________</a:t>
            </a: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dirty="0" lang="ru-RU" smtClean="0" sz="1800">
                <a:solidFill>
                  <a:schemeClr val="bg1"/>
                </a:solidFill>
                <a:latin charset="-127" panose="020B0503020000020004" pitchFamily="34" typeface="Malgun Gothic"/>
                <a:ea charset="-127" panose="020B0503020000020004" pitchFamily="34" typeface="Malgun Gothic"/>
              </a:rPr>
              <a:t>Преподаватель МПАДО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99153" y="3295304"/>
            <a:ext cx="7545068" cy="1005599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dirty="0" lang="ru-RU" smtClean="0" sz="400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</a:pPr>
            <a:endParaRPr dirty="0" lang="ru-RU" sz="4000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</a:pPr>
            <a:r>
              <a:rPr dirty="0" lang="ru-RU" smtClean="0" sz="4000">
                <a:solidFill>
                  <a:schemeClr val="bg1"/>
                </a:solidFill>
              </a:rPr>
              <a:t>ДОО в условиях переходного периода на Федеральную образовательную программу</a:t>
            </a:r>
          </a:p>
          <a:p>
            <a:pPr algn="l">
              <a:lnSpc>
                <a:spcPct val="100000"/>
              </a:lnSpc>
            </a:pPr>
            <a:endParaRPr dirty="0" lang="ru-RU" smtClean="0" sz="4000">
              <a:solidFill>
                <a:schemeClr val="bg1"/>
              </a:solidFill>
            </a:endParaRPr>
          </a:p>
        </p:txBody>
      </p:sp>
      <p:pic>
        <p:nvPicPr>
          <p:cNvPr descr="https://krasaru.ru/uploads/posts/2013-06/1370607618_pricheski-dlya-devochek-8.jpg" id="8198" name="Picture 6"/>
          <p:cNvPicPr>
            <a:picLocks noChangeArrowheads="1"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"/>
          <a:stretch/>
        </p:blipFill>
        <p:spPr bwMode="auto">
          <a:xfrm>
            <a:off x="2283976" y="5607034"/>
            <a:ext cx="1109330" cy="104242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get.wallhere.com/photo/people-portrait-red-spring-Person-play-tree-autumn-child-flower-portrait-photography-toddler-640839.jpg" id="8200" name="Picture 8"/>
          <p:cNvPicPr>
            <a:picLocks noChangeArrowheads="1" noChangeAspect="1"/>
          </p:cNvPicPr>
          <p:nvPr/>
        </p:nvPicPr>
        <p:blipFill rotWithShape="1"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5"/>
          <a:stretch/>
        </p:blipFill>
        <p:spPr bwMode="auto">
          <a:xfrm>
            <a:off x="663322" y="5607034"/>
            <a:ext cx="1108584" cy="104242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photocentra.ru/images/main70/701309_main.jpg" id="8202" name="Picture 10"/>
          <p:cNvPicPr>
            <a:picLocks noChangeArrowheads="1" noChangeAspect="1"/>
          </p:cNvPicPr>
          <p:nvPr/>
        </p:nvPicPr>
        <p:blipFill rotWithShape="1"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" r="237"/>
          <a:stretch/>
        </p:blipFill>
        <p:spPr bwMode="auto">
          <a:xfrm>
            <a:off x="3754735" y="5607034"/>
            <a:ext cx="1111297" cy="104241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i.pinimg.com/736x/8c/59/ff/8c59ff81b686e0f3ec3cb0ce114cd5d8.jpg" id="8204" name="Picture 12"/>
          <p:cNvPicPr>
            <a:picLocks noChangeArrowheads="1" noChangeAspect="1"/>
          </p:cNvPicPr>
          <p:nvPr/>
        </p:nvPicPr>
        <p:blipFill rotWithShape="1"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" l="17" r="45" t="46"/>
          <a:stretch/>
        </p:blipFill>
        <p:spPr bwMode="auto">
          <a:xfrm>
            <a:off x="5382124" y="5534845"/>
            <a:ext cx="1166781" cy="111460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www.europeanbusinessreview.com/wp-content/uploads/2015/11/FeatureImage22.jpg" id="6" name="Picture 6"/>
          <p:cNvPicPr>
            <a:picLocks noChangeArrowheads="1" noChangeAspect="1"/>
          </p:cNvPicPr>
          <p:nvPr/>
        </p:nvPicPr>
        <p:blipFill>
          <a:blip cstate="print"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b="100000" l="6819" r="89947" t="5858">
                        <a14:foregroundMark x1="52162" x2="52162" y1="97516" y2="975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91" y="1248220"/>
            <a:ext cx="3526811" cy="264541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w7.pngwing.com/pngs/772/455/png-transparent-circle-arc-color-circle-color-splash-color-pencil-circle-frame.png" id="8196" name="Picture 4"/>
          <p:cNvPicPr>
            <a:picLocks noChangeArrowheads="1" noChangeAspect="1"/>
          </p:cNvPicPr>
          <p:nvPr/>
        </p:nvPicPr>
        <p:blipFill>
          <a:blip cstate="print"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b="100000" l="0" r="100000" t="0">
                        <a14:foregroundMark x1="46304" x2="67826" y1="8478" y2="14239"/>
                        <a14:foregroundMark x1="61957" x2="79674" y1="4457" y2="23261"/>
                        <a14:foregroundMark x1="94022" x2="76413" y1="49457" y2="82174"/>
                        <a14:foregroundMark x1="39783" x2="6739" y1="10326" y2="31196"/>
                        <a14:foregroundMark x1="12826" x2="15652" y1="35109" y2="72174"/>
                        <a14:foregroundMark x1="6304" x2="11739" y1="40870" y2="71739"/>
                        <a14:foregroundMark x1="17065" x2="5978" y1="28587" y2="38913"/>
                        <a14:foregroundMark x1="3804" x2="11739" y1="50435" y2="78152"/>
                        <a14:foregroundMark x1="65326" x2="88043" y1="85870" y2="74022"/>
                        <a14:foregroundMark x1="92174" x2="80978" y1="65978" y2="84239"/>
                        <a14:foregroundMark x1="80366" x2="94241" y1="16623" y2="49346"/>
                        <a14:foregroundMark x1="24084" x2="52487" y1="84162" y2="914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2036" y="1128033"/>
            <a:ext cx="3172869" cy="317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www.europeanbusinessreview.com/wp-content/uploads/2015/11/FeatureImage22.jpg" id="19" name="Picture 6"/>
          <p:cNvPicPr>
            <a:picLocks noChangeArrowheads="1" noChangeAspect="1"/>
          </p:cNvPicPr>
          <p:nvPr/>
        </p:nvPicPr>
        <p:blipFill rotWithShape="1">
          <a:blip cstate="print"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b="100000" l="6819" r="89947" t="5858">
                        <a14:foregroundMark x1="52162" x2="52162" y1="97516" y2="975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4675"/>
          <a:stretch/>
        </p:blipFill>
        <p:spPr bwMode="auto">
          <a:xfrm>
            <a:off x="8101090" y="1248220"/>
            <a:ext cx="3526811" cy="172811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w7.pngwing.com/pngs/772/455/png-transparent-circle-arc-color-circle-color-splash-color-pencil-circle-frame.png" id="18" name="Picture 4"/>
          <p:cNvPicPr>
            <a:picLocks noChangeArrowheads="1" noChangeAspect="1"/>
          </p:cNvPicPr>
          <p:nvPr/>
        </p:nvPicPr>
        <p:blipFill>
          <a:blip cstate="print"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b="100000" l="0" r="100000" t="0">
                        <a14:foregroundMark x1="46304" x2="67826" y1="8478" y2="14239"/>
                        <a14:foregroundMark x1="61957" x2="79674" y1="4457" y2="23261"/>
                        <a14:foregroundMark x1="94022" x2="76413" y1="49457" y2="82174"/>
                        <a14:foregroundMark x1="39783" x2="6739" y1="10326" y2="31196"/>
                        <a14:foregroundMark x1="12826" x2="15652" y1="35109" y2="72174"/>
                        <a14:foregroundMark x1="6304" x2="11739" y1="40870" y2="71739"/>
                        <a14:foregroundMark x1="17065" x2="5978" y1="28587" y2="38913"/>
                        <a14:foregroundMark x1="3804" x2="11739" y1="50435" y2="78152"/>
                        <a14:foregroundMark x1="65326" x2="88043" y1="85870" y2="74022"/>
                        <a14:foregroundMark x1="92174" x2="80978" y1="65978" y2="84239"/>
                        <a14:foregroundMark x1="80366" x2="94241" y1="16623" y2="49346"/>
                        <a14:foregroundMark x1="24084" x2="52487" y1="84162" y2="914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124" y="5507550"/>
            <a:ext cx="1147152" cy="114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w7.pngwing.com/pngs/772/455/png-transparent-circle-arc-color-circle-color-splash-color-pencil-circle-frame.png" id="20" name="Picture 4"/>
          <p:cNvPicPr>
            <a:picLocks noChangeArrowheads="1" noChangeAspect="1"/>
          </p:cNvPicPr>
          <p:nvPr/>
        </p:nvPicPr>
        <p:blipFill>
          <a:blip cstate="print"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b="100000" l="0" r="100000" t="0">
                        <a14:foregroundMark x1="46304" x2="67826" y1="8478" y2="14239"/>
                        <a14:foregroundMark x1="61957" x2="79674" y1="4457" y2="23261"/>
                        <a14:foregroundMark x1="94022" x2="76413" y1="49457" y2="82174"/>
                        <a14:foregroundMark x1="39783" x2="6739" y1="10326" y2="31196"/>
                        <a14:foregroundMark x1="12826" x2="15652" y1="35109" y2="72174"/>
                        <a14:foregroundMark x1="6304" x2="11739" y1="40870" y2="71739"/>
                        <a14:foregroundMark x1="17065" x2="5978" y1="28587" y2="38913"/>
                        <a14:foregroundMark x1="3804" x2="11739" y1="50435" y2="78152"/>
                        <a14:foregroundMark x1="65326" x2="88043" y1="85870" y2="74022"/>
                        <a14:foregroundMark x1="92174" x2="80978" y1="65978" y2="84239"/>
                        <a14:foregroundMark x1="80366" x2="94241" y1="16623" y2="49346"/>
                        <a14:foregroundMark x1="24084" x2="52487" y1="84162" y2="914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735" y="5507550"/>
            <a:ext cx="1147152" cy="114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w7.pngwing.com/pngs/772/455/png-transparent-circle-arc-color-circle-color-splash-color-pencil-circle-frame.png" id="21" name="Picture 4"/>
          <p:cNvPicPr>
            <a:picLocks noChangeArrowheads="1" noChangeAspect="1"/>
          </p:cNvPicPr>
          <p:nvPr/>
        </p:nvPicPr>
        <p:blipFill>
          <a:blip cstate="print"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b="100000" l="0" r="100000" t="0">
                        <a14:foregroundMark x1="46304" x2="67826" y1="8478" y2="14239"/>
                        <a14:foregroundMark x1="61957" x2="79674" y1="4457" y2="23261"/>
                        <a14:foregroundMark x1="94022" x2="76413" y1="49457" y2="82174"/>
                        <a14:foregroundMark x1="39783" x2="6739" y1="10326" y2="31196"/>
                        <a14:foregroundMark x1="12826" x2="15652" y1="35109" y2="72174"/>
                        <a14:foregroundMark x1="6304" x2="11739" y1="40870" y2="71739"/>
                        <a14:foregroundMark x1="17065" x2="5978" y1="28587" y2="38913"/>
                        <a14:foregroundMark x1="3804" x2="11739" y1="50435" y2="78152"/>
                        <a14:foregroundMark x1="65326" x2="88043" y1="85870" y2="74022"/>
                        <a14:foregroundMark x1="92174" x2="80978" y1="65978" y2="84239"/>
                        <a14:foregroundMark x1="80366" x2="94241" y1="16623" y2="49346"/>
                        <a14:foregroundMark x1="24084" x2="52487" y1="84162" y2="914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032" y="5507550"/>
            <a:ext cx="1147152" cy="114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https://w7.pngwing.com/pngs/772/455/png-transparent-circle-arc-color-circle-color-splash-color-pencil-circle-frame.png" id="22" name="Picture 4"/>
          <p:cNvPicPr>
            <a:picLocks noChangeArrowheads="1" noChangeAspect="1"/>
          </p:cNvPicPr>
          <p:nvPr/>
        </p:nvPicPr>
        <p:blipFill>
          <a:blip cstate="print"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b="100000" l="0" r="100000" t="0">
                        <a14:foregroundMark x1="46304" x2="67826" y1="8478" y2="14239"/>
                        <a14:foregroundMark x1="61957" x2="79674" y1="4457" y2="23261"/>
                        <a14:foregroundMark x1="94022" x2="76413" y1="49457" y2="82174"/>
                        <a14:foregroundMark x1="39783" x2="6739" y1="10326" y2="31196"/>
                        <a14:foregroundMark x1="12826" x2="15652" y1="35109" y2="72174"/>
                        <a14:foregroundMark x1="6304" x2="11739" y1="40870" y2="71739"/>
                        <a14:foregroundMark x1="17065" x2="5978" y1="28587" y2="38913"/>
                        <a14:foregroundMark x1="3804" x2="11739" y1="50435" y2="78152"/>
                        <a14:foregroundMark x1="65326" x2="88043" y1="85870" y2="74022"/>
                        <a14:foregroundMark x1="92174" x2="80978" y1="65978" y2="84239"/>
                        <a14:foregroundMark x1="80366" x2="94241" y1="16623" y2="49346"/>
                        <a14:foregroundMark x1="24084" x2="52487" y1="84162" y2="914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22" y="5507550"/>
            <a:ext cx="1147152" cy="114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34526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9683" y="2599988"/>
            <a:ext cx="11097847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В первом квартале 2023 г. </a:t>
            </a:r>
            <a:r>
              <a:rPr lang="ru-RU" sz="3200" dirty="0"/>
              <a:t>будет реализован первый этап внедрения ФОП ДО в образовательную практику, к первоочередным мерам которого </a:t>
            </a:r>
            <a:r>
              <a:rPr lang="ru-RU" sz="3200" dirty="0" smtClean="0"/>
              <a:t>относятся:</a:t>
            </a:r>
          </a:p>
          <a:p>
            <a:pPr>
              <a:spcBef>
                <a:spcPts val="1800"/>
              </a:spcBef>
            </a:pPr>
            <a:r>
              <a:rPr lang="ru-RU" sz="3200" b="1" dirty="0" smtClean="0"/>
              <a:t>1) информационный </a:t>
            </a:r>
            <a:r>
              <a:rPr lang="ru-RU" sz="3200" b="1" dirty="0" err="1"/>
              <a:t>вебинар</a:t>
            </a:r>
            <a:r>
              <a:rPr lang="ru-RU" sz="3200" b="1" dirty="0"/>
              <a:t> о ФОП ДО как о нормативном правовом </a:t>
            </a:r>
            <a:r>
              <a:rPr lang="ru-RU" sz="3200" b="1" dirty="0" smtClean="0"/>
              <a:t>документе;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520792"/>
            <a:ext cx="12192000" cy="981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rgbClr val="417793"/>
                </a:solidFill>
                <a:latin typeface="+mn-lt"/>
              </a:rPr>
              <a:t>Ожидаемые меры поддержки от </a:t>
            </a:r>
            <a:r>
              <a:rPr lang="ru-RU" sz="3200" b="1" dirty="0" err="1" smtClean="0">
                <a:solidFill>
                  <a:srgbClr val="417793"/>
                </a:solidFill>
                <a:latin typeface="+mn-lt"/>
              </a:rPr>
              <a:t>Минпроса</a:t>
            </a: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 </a:t>
            </a:r>
            <a:br>
              <a:rPr lang="ru-RU" sz="3200" b="1" dirty="0" smtClean="0">
                <a:solidFill>
                  <a:srgbClr val="417793"/>
                </a:solidFill>
                <a:latin typeface="+mn-lt"/>
              </a:rPr>
            </a:b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(из </a:t>
            </a:r>
            <a:r>
              <a:rPr lang="ru-RU" sz="3200" b="1" dirty="0">
                <a:solidFill>
                  <a:srgbClr val="417793"/>
                </a:solidFill>
                <a:latin typeface="+mn-lt"/>
              </a:rPr>
              <a:t>ответа </a:t>
            </a: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Департамента)</a:t>
            </a:r>
            <a:endParaRPr lang="ru-RU" sz="3200" b="1" dirty="0">
              <a:solidFill>
                <a:srgbClr val="41779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092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86027" y="2599988"/>
            <a:ext cx="1066575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2) </a:t>
            </a:r>
            <a:r>
              <a:rPr lang="ru-RU" sz="3200" b="1" dirty="0" smtClean="0"/>
              <a:t>распространение </a:t>
            </a:r>
            <a:r>
              <a:rPr lang="ru-RU" sz="3200" b="1" dirty="0"/>
              <a:t>методических рекомендаций </a:t>
            </a:r>
            <a:r>
              <a:rPr lang="ru-RU" sz="3200" dirty="0"/>
              <a:t>по внедрению ФОП ДО, приложением к которым </a:t>
            </a:r>
            <a:r>
              <a:rPr lang="ru-RU" sz="3200" dirty="0" smtClean="0"/>
              <a:t>будет: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/>
              <a:t>информационная презентация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/>
              <a:t>диагностическая </a:t>
            </a:r>
            <a:r>
              <a:rPr lang="ru-RU" sz="3200" b="1" dirty="0"/>
              <a:t>карта </a:t>
            </a:r>
            <a:r>
              <a:rPr lang="ru-RU" sz="3200" dirty="0"/>
              <a:t>для осуществления анализа соответствия обязательной части образовательной программы дошкольного образования ФОП ДО. </a:t>
            </a:r>
            <a:endParaRPr lang="ru-RU" sz="3200" dirty="0"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607" y="1520792"/>
            <a:ext cx="12192000" cy="981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rgbClr val="417793"/>
                </a:solidFill>
                <a:latin typeface="+mn-lt"/>
              </a:rPr>
              <a:t>Ожидаемые меры поддержки от </a:t>
            </a:r>
            <a:r>
              <a:rPr lang="ru-RU" sz="3200" b="1" dirty="0" err="1" smtClean="0">
                <a:solidFill>
                  <a:srgbClr val="417793"/>
                </a:solidFill>
                <a:latin typeface="+mn-lt"/>
              </a:rPr>
              <a:t>Минпроса</a:t>
            </a: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 </a:t>
            </a:r>
            <a:br>
              <a:rPr lang="ru-RU" sz="3200" b="1" dirty="0" smtClean="0">
                <a:solidFill>
                  <a:srgbClr val="417793"/>
                </a:solidFill>
                <a:latin typeface="+mn-lt"/>
              </a:rPr>
            </a:b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(из </a:t>
            </a:r>
            <a:r>
              <a:rPr lang="ru-RU" sz="3200" b="1" dirty="0">
                <a:solidFill>
                  <a:srgbClr val="417793"/>
                </a:solidFill>
                <a:latin typeface="+mn-lt"/>
              </a:rPr>
              <a:t>ответа </a:t>
            </a: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Департамента)</a:t>
            </a:r>
            <a:endParaRPr lang="ru-RU" sz="3200" b="1" dirty="0">
              <a:solidFill>
                <a:srgbClr val="41779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0395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39528" y="2763613"/>
            <a:ext cx="106080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Первым </a:t>
            </a:r>
            <a:r>
              <a:rPr lang="ru-RU" sz="3200" dirty="0"/>
              <a:t>и необходимым шагом для принятия решения о переработке/доработке образовательной программы дошкольного </a:t>
            </a:r>
            <a:r>
              <a:rPr lang="ru-RU" sz="3200" dirty="0" smtClean="0"/>
              <a:t>образования является проведение </a:t>
            </a:r>
            <a:r>
              <a:rPr lang="ru-RU" sz="3200" dirty="0"/>
              <a:t>ДОО мероприятий по осуществлению анализа действующей образовательной программы дошкольного образования на предмет соответствия ее обязательной части ФОП </a:t>
            </a:r>
            <a:r>
              <a:rPr lang="ru-RU" sz="3200" dirty="0" smtClean="0"/>
              <a:t>ДО.</a:t>
            </a:r>
            <a:endParaRPr lang="ru-RU" sz="32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748586"/>
            <a:ext cx="12192000" cy="85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rgbClr val="417793"/>
                </a:solidFill>
                <a:latin typeface="+mn-lt"/>
              </a:rPr>
              <a:t>Рекомендации </a:t>
            </a:r>
            <a:r>
              <a:rPr lang="ru-RU" sz="3600" b="1" dirty="0" err="1" smtClean="0">
                <a:solidFill>
                  <a:srgbClr val="417793"/>
                </a:solidFill>
                <a:latin typeface="+mn-lt"/>
              </a:rPr>
              <a:t>Минпроса</a:t>
            </a:r>
            <a:r>
              <a:rPr lang="ru-RU" sz="3600" b="1" dirty="0" smtClean="0">
                <a:solidFill>
                  <a:srgbClr val="417793"/>
                </a:solidFill>
                <a:latin typeface="+mn-lt"/>
              </a:rPr>
              <a:t> </a:t>
            </a:r>
            <a:br>
              <a:rPr lang="ru-RU" sz="3600" b="1" dirty="0" smtClean="0">
                <a:solidFill>
                  <a:srgbClr val="417793"/>
                </a:solidFill>
                <a:latin typeface="+mn-lt"/>
              </a:rPr>
            </a:br>
            <a:r>
              <a:rPr lang="ru-RU" sz="3600" b="1" dirty="0" smtClean="0">
                <a:solidFill>
                  <a:srgbClr val="417793"/>
                </a:solidFill>
                <a:latin typeface="+mn-lt"/>
              </a:rPr>
              <a:t>(</a:t>
            </a:r>
            <a:r>
              <a:rPr lang="ru-RU" sz="3600" b="1" dirty="0">
                <a:solidFill>
                  <a:srgbClr val="417793"/>
                </a:solidFill>
                <a:latin typeface="+mn-lt"/>
              </a:rPr>
              <a:t>из ответа Департамента</a:t>
            </a:r>
            <a:r>
              <a:rPr lang="ru-RU" sz="3600" b="1" dirty="0" smtClean="0">
                <a:solidFill>
                  <a:srgbClr val="417793"/>
                </a:solidFill>
                <a:latin typeface="+mn-lt"/>
              </a:rPr>
              <a:t>)</a:t>
            </a:r>
            <a:endParaRPr lang="ru-RU" sz="3600" b="1" dirty="0">
              <a:solidFill>
                <a:srgbClr val="41779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092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9683" y="2388238"/>
            <a:ext cx="1109784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В </a:t>
            </a:r>
            <a:r>
              <a:rPr lang="ru-RU" sz="3200" dirty="0"/>
              <a:t>отношении проведения проверок в части соответствия образовательных программ дошкольного образования ФОП ДО Департамент сообщает, что согласно части 1 статьи 92 Федерального закона от 29 декабря 2012 г. № 273-ФЗ «Об 3 03-ПГ-МП-607 образовании в Российской Федерации» государственная аккредитация образовательной деятельности по образовательным программам дошкольного образования не проводится.</a:t>
            </a:r>
            <a:endParaRPr lang="ru-RU" sz="32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527211"/>
            <a:ext cx="12192000" cy="851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rgbClr val="417793"/>
                </a:solidFill>
                <a:latin typeface="+mn-lt"/>
              </a:rPr>
              <a:t>Из ответа </a:t>
            </a: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Департамента в </a:t>
            </a:r>
            <a:r>
              <a:rPr lang="ru-RU" sz="3200" b="1" dirty="0">
                <a:solidFill>
                  <a:srgbClr val="417793"/>
                </a:solidFill>
                <a:latin typeface="+mn-lt"/>
              </a:rPr>
              <a:t>отношении проверок</a:t>
            </a:r>
          </a:p>
        </p:txBody>
      </p:sp>
    </p:spTree>
    <p:extLst>
      <p:ext uri="{BB962C8B-B14F-4D97-AF65-F5344CB8AC3E}">
        <p14:creationId xmlns:p14="http://schemas.microsoft.com/office/powerpoint/2010/main" val="53460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9683" y="2320863"/>
            <a:ext cx="1109784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При этом Департамент отмечает, что </a:t>
            </a:r>
            <a:r>
              <a:rPr lang="ru-RU" sz="2800" dirty="0" smtClean="0"/>
              <a:t>федеральный </a:t>
            </a:r>
            <a:r>
              <a:rPr lang="ru-RU" sz="2800" dirty="0"/>
              <a:t>государственный контроль (надзор) осуществляют Федеральная служба по надзору в сфере образования и науки (</a:t>
            </a:r>
            <a:r>
              <a:rPr lang="ru-RU" sz="2800" dirty="0" err="1"/>
              <a:t>Рособрнадзор</a:t>
            </a:r>
            <a:r>
              <a:rPr lang="ru-RU" sz="2800" dirty="0"/>
              <a:t>) и </a:t>
            </a:r>
            <a:r>
              <a:rPr lang="ru-RU" sz="2800" dirty="0" smtClean="0"/>
              <a:t>соответствующие органы </a:t>
            </a:r>
            <a:r>
              <a:rPr lang="ru-RU" sz="2800" dirty="0"/>
              <a:t>исполнительной власти субъектов Российской </a:t>
            </a:r>
            <a:r>
              <a:rPr lang="ru-RU" sz="2800" dirty="0" smtClean="0"/>
              <a:t>Федерации. </a:t>
            </a:r>
            <a:r>
              <a:rPr lang="ru-RU" sz="2800" dirty="0"/>
              <a:t>В связи с этим за дополнительными разъяснениями по вопросу организации проверок, в том числе в части соответствия образовательных программ дошкольного образования ФОП ДО, Вы можете обратиться в </a:t>
            </a:r>
            <a:r>
              <a:rPr lang="ru-RU" sz="2800" dirty="0" err="1"/>
              <a:t>Рособрнадзор</a:t>
            </a:r>
            <a:r>
              <a:rPr lang="ru-RU" sz="2800" dirty="0"/>
              <a:t> или в орган исполнительной власти соответствующего субъекта Российской Федерации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748586"/>
            <a:ext cx="12192000" cy="355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Из ответа </a:t>
            </a:r>
            <a:r>
              <a:rPr lang="ru-RU" sz="3200" b="1" dirty="0">
                <a:solidFill>
                  <a:srgbClr val="417793"/>
                </a:solidFill>
                <a:latin typeface="+mn-lt"/>
              </a:rPr>
              <a:t>Департамента</a:t>
            </a:r>
            <a:r>
              <a:rPr lang="ru-RU" sz="3200" b="1" dirty="0">
                <a:solidFill>
                  <a:srgbClr val="417793"/>
                </a:solidFill>
              </a:rPr>
              <a:t> </a:t>
            </a: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в </a:t>
            </a:r>
            <a:r>
              <a:rPr lang="ru-RU" sz="3200" b="1" dirty="0">
                <a:solidFill>
                  <a:srgbClr val="417793"/>
                </a:solidFill>
                <a:latin typeface="+mn-lt"/>
              </a:rPr>
              <a:t>отношении проверок</a:t>
            </a:r>
          </a:p>
        </p:txBody>
      </p:sp>
    </p:spTree>
    <p:extLst>
      <p:ext uri="{BB962C8B-B14F-4D97-AF65-F5344CB8AC3E}">
        <p14:creationId xmlns:p14="http://schemas.microsoft.com/office/powerpoint/2010/main" val="53092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9683" y="2176488"/>
            <a:ext cx="110978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arenR"/>
            </a:pPr>
            <a:r>
              <a:rPr lang="ru-RU" sz="3200" dirty="0" smtClean="0">
                <a:ea typeface="+mj-ea"/>
                <a:cs typeface="+mj-cs"/>
              </a:rPr>
              <a:t>Создать рабочую группу по приведению основной программы ДОО в соответствие с ФОП ДО</a:t>
            </a:r>
          </a:p>
          <a:p>
            <a:pPr marL="514350" indent="-514350">
              <a:buFontTx/>
              <a:buAutoNum type="arabicParenR"/>
            </a:pPr>
            <a:r>
              <a:rPr lang="ru-RU" sz="3200" dirty="0" smtClean="0"/>
              <a:t>Провести анализ </a:t>
            </a:r>
            <a:r>
              <a:rPr lang="ru-RU" sz="3200" dirty="0"/>
              <a:t>действующей образовательной программы дошкольного образования на предмет соответствия ее </a:t>
            </a:r>
            <a:r>
              <a:rPr lang="ru-RU" sz="3200" b="1" dirty="0"/>
              <a:t>обязательной</a:t>
            </a:r>
            <a:r>
              <a:rPr lang="ru-RU" sz="3200" dirty="0"/>
              <a:t> части ФОП ДО.</a:t>
            </a:r>
          </a:p>
          <a:p>
            <a:pPr marL="514350" indent="-514350">
              <a:buFontTx/>
              <a:buAutoNum type="arabicParenR"/>
            </a:pPr>
            <a:r>
              <a:rPr lang="ru-RU" sz="3200" dirty="0" smtClean="0"/>
              <a:t>Принять решение </a:t>
            </a:r>
            <a:r>
              <a:rPr lang="ru-RU" sz="3200" dirty="0"/>
              <a:t>о </a:t>
            </a:r>
            <a:r>
              <a:rPr lang="ru-RU" sz="3200" dirty="0" smtClean="0"/>
              <a:t>необходимом объеме переработки или доработки </a:t>
            </a:r>
            <a:r>
              <a:rPr lang="ru-RU" sz="3200" b="1" dirty="0"/>
              <a:t>обязательной</a:t>
            </a:r>
            <a:r>
              <a:rPr lang="ru-RU" sz="3200" dirty="0"/>
              <a:t> части </a:t>
            </a:r>
            <a:r>
              <a:rPr lang="ru-RU" sz="3200" dirty="0" smtClean="0"/>
              <a:t>образовательной </a:t>
            </a:r>
            <a:r>
              <a:rPr lang="ru-RU" sz="3200" dirty="0"/>
              <a:t>программы дошкольного образования </a:t>
            </a:r>
            <a:r>
              <a:rPr lang="ru-RU" sz="3200" dirty="0" smtClean="0"/>
              <a:t>в соответствие с  </a:t>
            </a:r>
            <a:r>
              <a:rPr lang="ru-RU" sz="3200" dirty="0"/>
              <a:t>ФОП ДО</a:t>
            </a:r>
            <a:r>
              <a:rPr lang="ru-RU" sz="3200" dirty="0" smtClean="0"/>
              <a:t>.</a:t>
            </a:r>
            <a:endParaRPr lang="ru-RU" sz="3200" dirty="0"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661961"/>
            <a:ext cx="12192000" cy="355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rgbClr val="417793"/>
                </a:solidFill>
                <a:latin typeface="+mn-lt"/>
              </a:rPr>
              <a:t>ОДИН ИЗ ВОЗМОЖНЫХ ВАРИАНТОВ ДОРОЖНОЙ КАРТЫ</a:t>
            </a:r>
          </a:p>
        </p:txBody>
      </p:sp>
    </p:spTree>
    <p:extLst>
      <p:ext uri="{BB962C8B-B14F-4D97-AF65-F5344CB8AC3E}">
        <p14:creationId xmlns:p14="http://schemas.microsoft.com/office/powerpoint/2010/main" val="59032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9683" y="2176488"/>
            <a:ext cx="11097847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arenR" startAt="4"/>
            </a:pPr>
            <a:r>
              <a:rPr lang="ru-RU" sz="3200" dirty="0" smtClean="0">
                <a:ea typeface="+mj-ea"/>
                <a:cs typeface="+mj-cs"/>
              </a:rPr>
              <a:t>Внести минимально-необходимые коррективы в действующую программу, а именно: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ru-RU" sz="2800" dirty="0" smtClean="0">
                <a:ea typeface="+mj-ea"/>
                <a:cs typeface="+mj-cs"/>
              </a:rPr>
              <a:t>Вставить в необходимых местах ссылки на ФОП ДО, указать, что программа соответствует ФГОС ДО и </a:t>
            </a:r>
            <a:r>
              <a:rPr lang="ru-RU" sz="2800" dirty="0" smtClean="0"/>
              <a:t>ФОП ДО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ru-RU" sz="2800" dirty="0" smtClean="0"/>
              <a:t>В целевом разделе дополнить, при необходимости, цели и задачи целями и задачами ФОП ДО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ru-RU" sz="2800" dirty="0" smtClean="0"/>
              <a:t>Указать, какие и как используются авторские комплексные и парциальные программы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661961"/>
            <a:ext cx="12192000" cy="355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ОДИН ИЗ ВОЗМОЖНЫХ ВАРИАНТОВ ДОРОЖНОЙ КАРТЫ</a:t>
            </a:r>
            <a:endParaRPr lang="ru-RU" sz="3200" b="1" dirty="0">
              <a:solidFill>
                <a:srgbClr val="41779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145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9401" y="2292493"/>
            <a:ext cx="1147742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4081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4081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4081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4081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4081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4081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4081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4081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4081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indent="447675" algn="just"/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Программа спроектирована в соответствии с ФГОС ДО и </a:t>
            </a:r>
            <a:r>
              <a:rPr lang="ru-RU" altLang="ru-RU" sz="2000" dirty="0" smtClean="0">
                <a:ea typeface="Times New Roman" pitchFamily="18" charset="0"/>
              </a:rPr>
              <a:t>Федеральной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образовательной программой дошкольного образования, особенностей образовательной организации, региона, образовательных потребностей и запросов родителей воспитанников. А также с учетом следующих программ: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1658751"/>
            <a:ext cx="12192000" cy="355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Пример</a:t>
            </a:r>
            <a:endParaRPr lang="ru-RU" sz="3200" b="1" dirty="0">
              <a:solidFill>
                <a:srgbClr val="417793"/>
              </a:solidFill>
              <a:latin typeface="+mn-lt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144913"/>
              </p:ext>
            </p:extLst>
          </p:nvPr>
        </p:nvGraphicFramePr>
        <p:xfrm>
          <a:off x="866975" y="3810638"/>
          <a:ext cx="10582275" cy="2123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1236"/>
                <a:gridCol w="6041039"/>
              </a:tblGrid>
              <a:tr h="8383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Обязательная</a:t>
                      </a:r>
                      <a:r>
                        <a:rPr lang="ru-RU" sz="2400" b="0" spc="-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часть</a:t>
                      </a:r>
                      <a:r>
                        <a:rPr lang="ru-RU" sz="2400" b="0" spc="-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Часть,</a:t>
                      </a:r>
                      <a:r>
                        <a:rPr lang="ru-RU" sz="2400" b="0" spc="-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spc="-2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форм</a:t>
                      </a:r>
                      <a:r>
                        <a:rPr lang="ru-RU" sz="24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ируемая участниками образовательных</a:t>
                      </a:r>
                      <a:r>
                        <a:rPr lang="ru-RU" sz="2400" b="0" spc="-7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отношений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marL="6794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r>
                        <a:rPr lang="ru-RU" sz="1800" b="0" spc="-6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Инновационная </a:t>
                      </a:r>
                    </a:p>
                    <a:p>
                      <a:pPr marL="6794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программа</a:t>
                      </a:r>
                      <a:r>
                        <a:rPr lang="ru-RU" sz="1800" b="0" spc="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1800" b="0" cap="all" baseline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От</a:t>
                      </a:r>
                      <a:r>
                        <a:rPr lang="ru-RU" sz="1800" b="0" cap="all" spc="-75" baseline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cap="all" baseline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рождения</a:t>
                      </a:r>
                      <a:r>
                        <a:rPr lang="ru-RU" sz="1800" b="0" cap="all" spc="-75" baseline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cap="all" baseline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до </a:t>
                      </a:r>
                      <a:r>
                        <a:rPr lang="ru-RU" sz="1800" b="0" cap="all" spc="-10" baseline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школы</a:t>
                      </a:r>
                      <a:r>
                        <a:rPr lang="ru-RU" sz="18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» /</a:t>
                      </a:r>
                      <a:r>
                        <a:rPr lang="ru-RU" sz="1800" b="0" spc="2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spc="-2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под </a:t>
                      </a: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ред.</a:t>
                      </a:r>
                      <a:r>
                        <a:rPr lang="ru-RU" sz="1800" b="0" spc="-7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Н. Е. </a:t>
                      </a:r>
                      <a:r>
                        <a:rPr lang="ru-RU" sz="1800" b="0" dirty="0" err="1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Вераксы</a:t>
                      </a: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ru-RU" sz="1800" b="0" spc="-7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spc="-10" dirty="0" err="1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Т.С.Комаровой</a:t>
                      </a:r>
                      <a:r>
                        <a:rPr lang="ru-RU" sz="18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endParaRPr lang="ru-RU" sz="1800" b="0" dirty="0" smtClean="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7945" marR="431165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408430" algn="l"/>
                        </a:tabLst>
                      </a:pPr>
                      <a:r>
                        <a:rPr lang="ru-RU" sz="18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Э. М. Дорофеевой.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1. «Ладушки»</a:t>
                      </a:r>
                      <a:r>
                        <a:rPr lang="ru-RU" sz="1800" b="0" spc="-4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программа</a:t>
                      </a:r>
                      <a:r>
                        <a:rPr lang="ru-RU" sz="1800" b="0" spc="-4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по</a:t>
                      </a:r>
                      <a:r>
                        <a:rPr lang="ru-RU" sz="1800" b="0" spc="-5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музыкальному воспитанию</a:t>
                      </a:r>
                      <a:r>
                        <a:rPr lang="ru-RU" sz="1800" b="0" spc="5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детей</a:t>
                      </a:r>
                      <a:r>
                        <a:rPr lang="ru-RU" sz="1800" b="0" spc="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дошкольного</a:t>
                      </a:r>
                      <a:r>
                        <a:rPr lang="ru-RU" sz="1800" b="0" spc="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spc="-1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возраста. </a:t>
                      </a:r>
                      <a:r>
                        <a:rPr lang="ru-RU" sz="1800" b="0" dirty="0" err="1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И.М.Каплунова</a:t>
                      </a:r>
                      <a:r>
                        <a:rPr lang="ru-RU" sz="1800" b="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ru-RU" sz="1800" b="0" spc="32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dirty="0" err="1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И.А.Новоскольцева</a:t>
                      </a:r>
                      <a:r>
                        <a:rPr lang="ru-RU" sz="1800" b="0" spc="32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«Юный Эколог», авторская программа С. Н. Николаевой</a:t>
                      </a:r>
                      <a:endParaRPr lang="ru-RU" sz="1800" b="0" kern="12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56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9683" y="2811756"/>
            <a:ext cx="1109784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arenR" startAt="5"/>
            </a:pPr>
            <a:r>
              <a:rPr lang="ru-RU" sz="3200" dirty="0" smtClean="0">
                <a:ea typeface="+mj-ea"/>
                <a:cs typeface="+mj-cs"/>
              </a:rPr>
              <a:t>Дождаться обещанных методических рекомендаций от Министерства Просвещения</a:t>
            </a:r>
          </a:p>
          <a:p>
            <a:pPr marL="514350" indent="-514350">
              <a:buFontTx/>
              <a:buAutoNum type="arabicParenR" startAt="5"/>
            </a:pPr>
            <a:r>
              <a:rPr lang="ru-RU" sz="3200" dirty="0" smtClean="0"/>
              <a:t>При необходимости внести изменения в соответствии с методическими рекомендациями </a:t>
            </a:r>
            <a:r>
              <a:rPr lang="ru-RU" sz="3200" dirty="0"/>
              <a:t>Министерства </a:t>
            </a:r>
            <a:r>
              <a:rPr lang="ru-RU" sz="3200" dirty="0" smtClean="0"/>
              <a:t>Просвещения</a:t>
            </a:r>
            <a:endParaRPr lang="ru-RU" sz="3200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607" y="1661961"/>
            <a:ext cx="12192000" cy="355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rgbClr val="417793"/>
                </a:solidFill>
                <a:latin typeface="+mn-lt"/>
              </a:rPr>
              <a:t>ОДИН ИЗ ВОЗМОЖНЫХ ВАРИАНТОВ ДОРОЖНОЙ КАРТЫ</a:t>
            </a:r>
          </a:p>
        </p:txBody>
      </p:sp>
    </p:spTree>
    <p:extLst>
      <p:ext uri="{BB962C8B-B14F-4D97-AF65-F5344CB8AC3E}">
        <p14:creationId xmlns:p14="http://schemas.microsoft.com/office/powerpoint/2010/main" val="79668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9683" y="2349738"/>
            <a:ext cx="1109784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arenR"/>
            </a:pPr>
            <a:r>
              <a:rPr lang="ru-RU" sz="3000" dirty="0" smtClean="0">
                <a:ea typeface="+mj-ea"/>
                <a:cs typeface="+mj-cs"/>
              </a:rPr>
              <a:t>У Дошкольных организаций достаточно прав в выборе средств, программ, методик и прочее.</a:t>
            </a:r>
          </a:p>
          <a:p>
            <a:pPr marL="514350" indent="-514350">
              <a:buAutoNum type="arabicParenR"/>
            </a:pPr>
            <a:r>
              <a:rPr lang="ru-RU" sz="3000" dirty="0" smtClean="0">
                <a:ea typeface="+mj-ea"/>
                <a:cs typeface="+mj-cs"/>
              </a:rPr>
              <a:t>Нет необходимости в кардинальной переработке действующих образовательных программ, по крайней мере до выпуска Министерством просвещения методических рекомендаций</a:t>
            </a:r>
          </a:p>
          <a:p>
            <a:pPr marL="514350" indent="-514350">
              <a:buAutoNum type="arabicParenR"/>
            </a:pPr>
            <a:r>
              <a:rPr lang="ru-RU" sz="3000" dirty="0" smtClean="0">
                <a:ea typeface="+mj-ea"/>
                <a:cs typeface="+mj-cs"/>
              </a:rPr>
              <a:t>ФОП ДО не подразумевает кардинальной перестройки </a:t>
            </a:r>
            <a:r>
              <a:rPr lang="ru-RU" sz="3000" dirty="0" smtClean="0"/>
              <a:t>сформировавшихся </a:t>
            </a:r>
            <a:r>
              <a:rPr lang="ru-RU" sz="3000" dirty="0"/>
              <a:t>у педагога практики воспитания и обучения </a:t>
            </a:r>
            <a:r>
              <a:rPr lang="ru-RU" sz="3000" dirty="0" smtClean="0"/>
              <a:t>детей</a:t>
            </a:r>
            <a:endParaRPr lang="ru-RU" sz="3000" dirty="0"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748586"/>
            <a:ext cx="12192000" cy="355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ВЫВОДЫ</a:t>
            </a:r>
            <a:endParaRPr lang="ru-RU" sz="3200" b="1" dirty="0">
              <a:solidFill>
                <a:srgbClr val="41779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092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62115" y="2334077"/>
            <a:ext cx="11472984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400" b="1" dirty="0" smtClean="0"/>
              <a:t>Пункт 5</a:t>
            </a:r>
            <a:r>
              <a:rPr lang="ru-RU" sz="2400" b="1" dirty="0"/>
              <a:t>. </a:t>
            </a:r>
            <a:r>
              <a:rPr lang="ru-RU" sz="2400" dirty="0"/>
              <a:t>Образовательные программы </a:t>
            </a:r>
            <a:r>
              <a:rPr lang="ru-RU" sz="2400" b="1" dirty="0"/>
              <a:t>самостоятельно разрабатываются и утверждаются организацией</a:t>
            </a:r>
            <a:r>
              <a:rPr lang="ru-RU" sz="2400" dirty="0"/>
              <a:t>, осуществляющей образовательную деятельность, если настоящим Федеральным законом не установлено иное.</a:t>
            </a:r>
          </a:p>
          <a:p>
            <a:pPr>
              <a:spcBef>
                <a:spcPts val="1800"/>
              </a:spcBef>
            </a:pPr>
            <a:r>
              <a:rPr lang="ru-RU" sz="2400" b="1" dirty="0"/>
              <a:t>Пункт </a:t>
            </a:r>
            <a:r>
              <a:rPr lang="ru-RU" sz="2400" b="1" dirty="0" smtClean="0"/>
              <a:t>6.</a:t>
            </a:r>
            <a:r>
              <a:rPr lang="ru-RU" sz="2400" dirty="0" smtClean="0"/>
              <a:t> </a:t>
            </a:r>
            <a:r>
              <a:rPr lang="ru-RU" sz="2400" dirty="0"/>
              <a:t>Образовательные программы дошкольного образования разрабатываются и утверждаются организацией, осуществляющей образовательную деятельность, </a:t>
            </a:r>
            <a:r>
              <a:rPr lang="ru-RU" sz="2400" b="1" dirty="0"/>
              <a:t>в соответствии </a:t>
            </a:r>
            <a:r>
              <a:rPr lang="ru-RU" sz="2400" dirty="0"/>
              <a:t>с федеральным государственным образовательным </a:t>
            </a:r>
            <a:r>
              <a:rPr lang="ru-RU" sz="2400" dirty="0">
                <a:hlinkClick r:id="rId4"/>
              </a:rPr>
              <a:t>стандартом</a:t>
            </a:r>
            <a:r>
              <a:rPr lang="ru-RU" sz="2400" dirty="0"/>
              <a:t> дошкольного образования и соответствующей федеральной образовательной программой дошкольного образования. </a:t>
            </a:r>
            <a:r>
              <a:rPr lang="ru-RU" sz="2400" b="1" dirty="0"/>
              <a:t>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607" y="1480976"/>
            <a:ext cx="12192000" cy="853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417793"/>
                </a:solidFill>
                <a:latin typeface="+mn-lt"/>
              </a:rPr>
              <a:t>ФЗ «Об образовании</a:t>
            </a:r>
            <a:r>
              <a:rPr lang="ru-RU" sz="3200" dirty="0" smtClean="0">
                <a:solidFill>
                  <a:srgbClr val="417793"/>
                </a:solidFill>
                <a:latin typeface="+mn-lt"/>
              </a:rPr>
              <a:t>» </a:t>
            </a:r>
            <a:br>
              <a:rPr lang="ru-RU" sz="3200" dirty="0" smtClean="0">
                <a:solidFill>
                  <a:srgbClr val="417793"/>
                </a:solidFill>
                <a:latin typeface="+mn-lt"/>
              </a:rPr>
            </a:b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Статья </a:t>
            </a:r>
            <a:r>
              <a:rPr lang="ru-RU" sz="3200" b="1" dirty="0">
                <a:solidFill>
                  <a:srgbClr val="417793"/>
                </a:solidFill>
                <a:latin typeface="+mn-lt"/>
              </a:rPr>
              <a:t>12. Образовательные </a:t>
            </a:r>
            <a:r>
              <a:rPr lang="ru-RU" sz="3200" b="1" dirty="0" smtClean="0">
                <a:solidFill>
                  <a:srgbClr val="417793"/>
                </a:solidFill>
                <a:latin typeface="+mn-lt"/>
              </a:rPr>
              <a:t>программы</a:t>
            </a:r>
            <a:endParaRPr lang="ru-RU" sz="3200" b="1" dirty="0">
              <a:solidFill>
                <a:srgbClr val="41779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096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9683" y="1916613"/>
            <a:ext cx="11097847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>
              <a:spcBef>
                <a:spcPts val="600"/>
              </a:spcBef>
            </a:pPr>
            <a:r>
              <a:rPr lang="ru-RU" dirty="0" smtClean="0"/>
              <a:t>1) Не волноваться, все не так страшно</a:t>
            </a:r>
          </a:p>
          <a:p>
            <a:pPr>
              <a:spcBef>
                <a:spcPts val="600"/>
              </a:spcBef>
            </a:pPr>
            <a:r>
              <a:rPr lang="ru-RU" dirty="0" smtClean="0"/>
              <a:t>2) Не торопиться переписывать свою программу, лучше подождать методических рекомендаций от </a:t>
            </a:r>
            <a:r>
              <a:rPr lang="ru-RU" dirty="0" err="1" smtClean="0"/>
              <a:t>Минпроса</a:t>
            </a:r>
            <a:r>
              <a:rPr lang="ru-RU" dirty="0" smtClean="0"/>
              <a:t> и ответов, на заданные вопросы, в том числе о переходном периоде</a:t>
            </a:r>
          </a:p>
          <a:p>
            <a:pPr>
              <a:spcBef>
                <a:spcPts val="600"/>
              </a:spcBef>
            </a:pPr>
            <a:r>
              <a:rPr lang="ru-RU" dirty="0" smtClean="0"/>
              <a:t>3) Учитывать, что те технологии, которые вы используете, они так же будут использоваться и при работе по федеральной программе</a:t>
            </a:r>
          </a:p>
          <a:p>
            <a:pPr>
              <a:spcBef>
                <a:spcPts val="600"/>
              </a:spcBef>
            </a:pPr>
            <a:r>
              <a:rPr lang="ru-RU" dirty="0" smtClean="0"/>
              <a:t>4) В соответствии с ФОП ДО не значит буквальное переписывание федеральной программы</a:t>
            </a:r>
          </a:p>
          <a:p>
            <a:pPr>
              <a:spcBef>
                <a:spcPts val="600"/>
              </a:spcBef>
            </a:pPr>
            <a:r>
              <a:rPr lang="ru-RU" dirty="0" smtClean="0"/>
              <a:t>5) Все инновационные технологии программы «ОТ РОЖДЕНИЯ ДО ШКОЛЫ» можно использовать, тем более, что они так или иначе упомянуты в ФОП ДО: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smtClean="0"/>
              <a:t>Утренний и вечерний круг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Развивающий диалог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Образовательное событие, </a:t>
            </a:r>
            <a:r>
              <a:rPr lang="ru-RU" dirty="0"/>
              <a:t>образовательная ситуация</a:t>
            </a:r>
            <a:endParaRPr lang="ru-RU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проектная деятельность, </a:t>
            </a:r>
            <a:endParaRPr lang="ru-RU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обогащенные </a:t>
            </a:r>
            <a:r>
              <a:rPr lang="ru-RU" dirty="0"/>
              <a:t>игры детей в центрах активности </a:t>
            </a:r>
            <a:endParaRPr lang="ru-RU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smtClean="0"/>
              <a:t>И т.д.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613836"/>
            <a:ext cx="12192000" cy="355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НАШИ РЕКОМЕНДАЦИИ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0236"/>
          </a:xfrm>
          <a:prstGeom prst="rect">
            <a:avLst/>
          </a:prstGeom>
        </p:spPr>
      </p:pic>
      <p:sp>
        <p:nvSpPr>
          <p:cNvPr id="10" name="Подзаголовок 2"/>
          <p:cNvSpPr txBox="1">
            <a:spLocks/>
          </p:cNvSpPr>
          <p:nvPr/>
        </p:nvSpPr>
        <p:spPr>
          <a:xfrm>
            <a:off x="3527842" y="4023613"/>
            <a:ext cx="4660512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academia@mpado.ru</a:t>
            </a:r>
          </a:p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8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(499)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946-38-05</a:t>
            </a:r>
          </a:p>
          <a:p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mpado.ru</a:t>
            </a: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2387066" y="2245480"/>
            <a:ext cx="7045692" cy="5480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solidFill>
                  <a:srgbClr val="0070C0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СПАСИБО ЗА ВНИМАНИЕ</a:t>
            </a:r>
          </a:p>
          <a:p>
            <a:pPr algn="l"/>
            <a:endParaRPr lang="ru-RU" sz="3200" b="1" dirty="0" smtClean="0">
              <a:solidFill>
                <a:srgbClr val="0070C0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r>
              <a:rPr lang="ru-RU" sz="3200" b="1" dirty="0" smtClean="0">
                <a:solidFill>
                  <a:srgbClr val="0070C0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Наши </a:t>
            </a:r>
            <a:r>
              <a:rPr lang="ru-RU" sz="3200" b="1" dirty="0" smtClean="0">
                <a:solidFill>
                  <a:srgbClr val="0070C0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контакты</a:t>
            </a:r>
            <a:endParaRPr lang="ru-RU" sz="3200" b="1" dirty="0">
              <a:solidFill>
                <a:srgbClr val="0070C0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715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607" y="1527866"/>
            <a:ext cx="12192000" cy="936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solidFill>
                  <a:srgbClr val="417793"/>
                </a:solidFill>
                <a:latin typeface="+mn-lt"/>
              </a:rPr>
              <a:t>ФЗ «Об образовании» </a:t>
            </a:r>
            <a:br>
              <a:rPr lang="ru-RU" sz="2800" dirty="0">
                <a:solidFill>
                  <a:srgbClr val="417793"/>
                </a:solidFill>
                <a:latin typeface="+mn-lt"/>
              </a:rPr>
            </a:br>
            <a:r>
              <a:rPr lang="ru-RU" sz="2800" b="1" dirty="0" smtClean="0">
                <a:solidFill>
                  <a:srgbClr val="417793"/>
                </a:solidFill>
                <a:latin typeface="+mn-lt"/>
              </a:rPr>
              <a:t>Ст.12.1</a:t>
            </a:r>
            <a:r>
              <a:rPr lang="ru-RU" sz="2800" b="1" dirty="0">
                <a:solidFill>
                  <a:srgbClr val="417793"/>
                </a:solidFill>
                <a:latin typeface="+mn-lt"/>
              </a:rPr>
              <a:t>. Общие требования к организации воспитания обучающихся</a:t>
            </a:r>
            <a:endParaRPr lang="ru-RU" sz="2800" b="1" dirty="0">
              <a:solidFill>
                <a:srgbClr val="417793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2115" y="2537757"/>
            <a:ext cx="1147298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 </a:t>
            </a:r>
          </a:p>
          <a:p>
            <a:r>
              <a:rPr lang="ru-RU" sz="2400" b="1" dirty="0" smtClean="0"/>
              <a:t>Пункт 1</a:t>
            </a:r>
            <a:r>
              <a:rPr lang="ru-RU" sz="2400" b="1" dirty="0"/>
              <a:t>. </a:t>
            </a:r>
            <a:r>
              <a:rPr lang="ru-RU" sz="2400" dirty="0"/>
              <a:t>Воспитание обучающихся при освоении ими основных образовательных программ в организациях, осуществляющих образовательную деятельность, осуществляется на основе включаемых в образовательную программу рабочей программы воспитания и календарного плана воспитательной работы, </a:t>
            </a:r>
            <a:r>
              <a:rPr lang="ru-RU" sz="2400" b="1" dirty="0"/>
              <a:t>разрабатываемых и утверждаемых такими организациями самостоятельно</a:t>
            </a:r>
            <a:r>
              <a:rPr lang="ru-RU" sz="2400" dirty="0"/>
              <a:t>, если иное не установлено настоящим Федеральным законом.</a:t>
            </a:r>
          </a:p>
        </p:txBody>
      </p:sp>
    </p:spTree>
    <p:extLst>
      <p:ext uri="{BB962C8B-B14F-4D97-AF65-F5344CB8AC3E}">
        <p14:creationId xmlns:p14="http://schemas.microsoft.com/office/powerpoint/2010/main" val="20595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607" y="1527866"/>
            <a:ext cx="12192000" cy="874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dirty="0">
                <a:solidFill>
                  <a:srgbClr val="417793"/>
                </a:solidFill>
                <a:latin typeface="+mn-lt"/>
              </a:rPr>
              <a:t>ФЗ «Об образовании» </a:t>
            </a:r>
            <a:br>
              <a:rPr lang="ru-RU" sz="2600" dirty="0">
                <a:solidFill>
                  <a:srgbClr val="417793"/>
                </a:solidFill>
                <a:latin typeface="+mn-lt"/>
              </a:rPr>
            </a:br>
            <a:r>
              <a:rPr lang="ru-RU" sz="2600" b="1" dirty="0" smtClean="0">
                <a:solidFill>
                  <a:srgbClr val="417793"/>
                </a:solidFill>
                <a:latin typeface="+mn-lt"/>
              </a:rPr>
              <a:t>Ст.18</a:t>
            </a:r>
            <a:r>
              <a:rPr lang="ru-RU" sz="2600" b="1" dirty="0">
                <a:solidFill>
                  <a:srgbClr val="417793"/>
                </a:solidFill>
                <a:latin typeface="+mn-lt"/>
              </a:rPr>
              <a:t>. Печатные и электронные </a:t>
            </a:r>
            <a:r>
              <a:rPr lang="ru-RU" sz="2600" b="1" dirty="0" smtClean="0">
                <a:solidFill>
                  <a:srgbClr val="417793"/>
                </a:solidFill>
                <a:latin typeface="+mn-lt"/>
              </a:rPr>
              <a:t>образовательные </a:t>
            </a:r>
            <a:r>
              <a:rPr lang="ru-RU" sz="2600" b="1" dirty="0">
                <a:solidFill>
                  <a:srgbClr val="417793"/>
                </a:solidFill>
                <a:latin typeface="+mn-lt"/>
              </a:rPr>
              <a:t>и информационные ресурсы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2115" y="2402602"/>
            <a:ext cx="11472984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Пункт 1</a:t>
            </a:r>
            <a:r>
              <a:rPr lang="ru-RU" sz="2000" b="1" dirty="0" smtClean="0"/>
              <a:t>. </a:t>
            </a:r>
            <a:r>
              <a:rPr lang="ru-RU" sz="2000" dirty="0" smtClean="0"/>
              <a:t>В </a:t>
            </a:r>
            <a:r>
              <a:rPr lang="ru-RU" sz="2000" dirty="0"/>
              <a:t>организациях, осуществляющих образовательную деятельность, в целях обеспечения реализации образовательных программ формируются библиотеки, в том числе цифровые (электронные) библиотеки, обеспечивающие доступ к профессиональным базам данных, информационным справочным и поисковым системам, а также иным информационным ресурсам. </a:t>
            </a:r>
            <a:r>
              <a:rPr lang="ru-RU" sz="2000" b="1" dirty="0"/>
              <a:t>Библиотечный фонд должен быть укомплектован печатными и (или) электронными учебными изданиями (включая учебники и учебные пособия), методическими и периодическими изданиями по всем входящим в реализуемые основные образовательные программы </a:t>
            </a:r>
            <a:r>
              <a:rPr lang="ru-RU" sz="2000" dirty="0"/>
              <a:t>учебным предметам, курсам, дисциплинам (модулям</a:t>
            </a:r>
            <a:r>
              <a:rPr lang="ru-RU" sz="2000" dirty="0" smtClean="0"/>
              <a:t>).</a:t>
            </a:r>
          </a:p>
          <a:p>
            <a:pPr>
              <a:spcBef>
                <a:spcPts val="1800"/>
              </a:spcBef>
            </a:pPr>
            <a:r>
              <a:rPr lang="ru-RU" sz="2000" b="1" dirty="0" smtClean="0"/>
              <a:t>Пункт </a:t>
            </a:r>
            <a:r>
              <a:rPr lang="ru-RU" sz="2000" b="1" dirty="0" smtClean="0"/>
              <a:t>3</a:t>
            </a:r>
            <a:r>
              <a:rPr lang="ru-RU" sz="2000" b="1" dirty="0"/>
              <a:t>. </a:t>
            </a:r>
            <a:r>
              <a:rPr lang="ru-RU" sz="2000" dirty="0"/>
              <a:t>Учебные издания, используемые </a:t>
            </a:r>
            <a:r>
              <a:rPr lang="ru-RU" sz="2000" b="1" dirty="0"/>
              <a:t>при реализации образовательных программ дошкольного образования,</a:t>
            </a:r>
            <a:r>
              <a:rPr lang="ru-RU" sz="2000" dirty="0"/>
              <a:t> </a:t>
            </a:r>
            <a:r>
              <a:rPr lang="ru-RU" sz="2000" b="1" dirty="0"/>
              <a:t>определяются организацией,</a:t>
            </a:r>
            <a:r>
              <a:rPr lang="ru-RU" sz="2000" dirty="0"/>
              <a:t> осуществляющей образовательную деятельность</a:t>
            </a:r>
            <a:r>
              <a:rPr lang="ru-RU" sz="2000" b="1" dirty="0"/>
              <a:t>, с учетом требований федеральных государственных образовательных стандартов, а также федеральных образовательных программ дошкольного образования и федеральных образовательных программ начального общего образования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27096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607" y="1527866"/>
            <a:ext cx="12192000" cy="13404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2800" dirty="0">
                <a:solidFill>
                  <a:srgbClr val="417793"/>
                </a:solidFill>
                <a:latin typeface="+mn-lt"/>
              </a:rPr>
              <a:t>ФЗ «Об образовании</a:t>
            </a:r>
            <a:r>
              <a:rPr lang="ru-RU" sz="2800" dirty="0" smtClean="0">
                <a:solidFill>
                  <a:srgbClr val="417793"/>
                </a:solidFill>
                <a:latin typeface="+mn-lt"/>
              </a:rPr>
              <a:t>» </a:t>
            </a:r>
          </a:p>
          <a:p>
            <a:pPr algn="ctr">
              <a:lnSpc>
                <a:spcPct val="100000"/>
              </a:lnSpc>
            </a:pPr>
            <a:r>
              <a:rPr lang="ru-RU" sz="2800" b="1" dirty="0" smtClean="0">
                <a:solidFill>
                  <a:srgbClr val="417793"/>
                </a:solidFill>
                <a:latin typeface="+mn-lt"/>
              </a:rPr>
              <a:t>Ст</a:t>
            </a:r>
            <a:r>
              <a:rPr lang="ru-RU" sz="2800" b="1" dirty="0">
                <a:solidFill>
                  <a:srgbClr val="417793"/>
                </a:solidFill>
                <a:latin typeface="+mn-lt"/>
              </a:rPr>
              <a:t>. </a:t>
            </a:r>
            <a:r>
              <a:rPr lang="ru-RU" sz="2800" b="1" dirty="0">
                <a:solidFill>
                  <a:srgbClr val="417793"/>
                </a:solidFill>
                <a:latin typeface="+mn-lt"/>
              </a:rPr>
              <a:t>28. </a:t>
            </a:r>
            <a:r>
              <a:rPr lang="ru-RU" sz="2800" b="1" dirty="0">
                <a:solidFill>
                  <a:srgbClr val="417793"/>
                </a:solidFill>
                <a:latin typeface="+mn-lt"/>
              </a:rPr>
              <a:t>Компетенция, права, обязанности и ответственность </a:t>
            </a:r>
            <a:r>
              <a:rPr lang="ru-RU" sz="2800" b="1" dirty="0" smtClean="0">
                <a:solidFill>
                  <a:srgbClr val="417793"/>
                </a:solidFill>
                <a:latin typeface="+mn-lt"/>
              </a:rPr>
              <a:t/>
            </a:r>
            <a:br>
              <a:rPr lang="ru-RU" sz="2800" b="1" dirty="0" smtClean="0">
                <a:solidFill>
                  <a:srgbClr val="417793"/>
                </a:solidFill>
                <a:latin typeface="+mn-lt"/>
              </a:rPr>
            </a:br>
            <a:r>
              <a:rPr lang="ru-RU" sz="2800" b="1" dirty="0" smtClean="0">
                <a:solidFill>
                  <a:srgbClr val="417793"/>
                </a:solidFill>
                <a:latin typeface="+mn-lt"/>
              </a:rPr>
              <a:t>образовательной </a:t>
            </a:r>
            <a:r>
              <a:rPr lang="ru-RU" sz="2800" b="1" dirty="0">
                <a:solidFill>
                  <a:srgbClr val="417793"/>
                </a:solidFill>
                <a:latin typeface="+mn-lt"/>
              </a:rPr>
              <a:t>организации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2115" y="3582140"/>
            <a:ext cx="1147298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/>
              <a:t>Пункт 2</a:t>
            </a:r>
            <a:r>
              <a:rPr lang="ru-RU" sz="2600" b="1" dirty="0"/>
              <a:t>. </a:t>
            </a:r>
            <a:r>
              <a:rPr lang="ru-RU" sz="2600" dirty="0"/>
              <a:t>Образовательные организации при реализации образовательных программ </a:t>
            </a:r>
            <a:r>
              <a:rPr lang="ru-RU" sz="2600" b="1" dirty="0"/>
              <a:t>свободны в определении содержания образования, выборе образовательных технологий, а также в выборе учебно-методического обеспечения</a:t>
            </a:r>
            <a:r>
              <a:rPr lang="ru-RU" sz="2600" dirty="0"/>
              <a:t>, если иное не установлено настоящим Федеральным законом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70295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607" y="1527866"/>
            <a:ext cx="12192000" cy="72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dirty="0">
                <a:solidFill>
                  <a:srgbClr val="417793"/>
                </a:solidFill>
                <a:latin typeface="+mn-lt"/>
              </a:rPr>
              <a:t>ФЗ «Об образовании». </a:t>
            </a:r>
            <a:r>
              <a:rPr lang="ru-RU" sz="2600" dirty="0" smtClean="0">
                <a:solidFill>
                  <a:srgbClr val="417793"/>
                </a:solidFill>
                <a:latin typeface="+mn-lt"/>
              </a:rPr>
              <a:t/>
            </a:r>
            <a:br>
              <a:rPr lang="ru-RU" sz="2600" dirty="0" smtClean="0">
                <a:solidFill>
                  <a:srgbClr val="417793"/>
                </a:solidFill>
                <a:latin typeface="+mn-lt"/>
              </a:rPr>
            </a:br>
            <a:r>
              <a:rPr lang="ru-RU" sz="2600" b="1" dirty="0" smtClean="0">
                <a:solidFill>
                  <a:srgbClr val="417793"/>
                </a:solidFill>
                <a:latin typeface="+mn-lt"/>
              </a:rPr>
              <a:t>Ст.47</a:t>
            </a:r>
            <a:r>
              <a:rPr lang="ru-RU" sz="2600" b="1" dirty="0">
                <a:solidFill>
                  <a:srgbClr val="417793"/>
                </a:solidFill>
                <a:latin typeface="+mn-lt"/>
              </a:rPr>
              <a:t>. Правовой статус педагогических работников. </a:t>
            </a:r>
            <a:r>
              <a:rPr lang="ru-RU" sz="2600" b="1" dirty="0" smtClean="0">
                <a:solidFill>
                  <a:srgbClr val="417793"/>
                </a:solidFill>
                <a:latin typeface="+mn-lt"/>
              </a:rPr>
              <a:t/>
            </a:r>
            <a:br>
              <a:rPr lang="ru-RU" sz="2600" b="1" dirty="0" smtClean="0">
                <a:solidFill>
                  <a:srgbClr val="417793"/>
                </a:solidFill>
                <a:latin typeface="+mn-lt"/>
              </a:rPr>
            </a:br>
            <a:r>
              <a:rPr lang="ru-RU" sz="2600" b="1" dirty="0" smtClean="0">
                <a:solidFill>
                  <a:srgbClr val="417793"/>
                </a:solidFill>
                <a:latin typeface="+mn-lt"/>
              </a:rPr>
              <a:t>Права </a:t>
            </a:r>
            <a:r>
              <a:rPr lang="ru-RU" sz="2600" b="1" dirty="0">
                <a:solidFill>
                  <a:srgbClr val="417793"/>
                </a:solidFill>
                <a:latin typeface="+mn-lt"/>
              </a:rPr>
              <a:t>и свободы педагогических работников, гарантии их реализации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2114" y="2373727"/>
            <a:ext cx="1167357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/>
              <a:t>Пункт </a:t>
            </a:r>
            <a:r>
              <a:rPr lang="ru-RU" sz="2200" b="1" dirty="0"/>
              <a:t> 3. </a:t>
            </a:r>
            <a:r>
              <a:rPr lang="ru-RU" sz="2200" dirty="0"/>
              <a:t>Педагогические работники пользуются следующими академическими правами и свободами:</a:t>
            </a:r>
          </a:p>
          <a:p>
            <a:r>
              <a:rPr lang="ru-RU" sz="2200" dirty="0" smtClean="0"/>
              <a:t>2</a:t>
            </a:r>
            <a:r>
              <a:rPr lang="ru-RU" sz="2200" dirty="0"/>
              <a:t>) </a:t>
            </a:r>
            <a:r>
              <a:rPr lang="ru-RU" sz="2200" b="1" dirty="0"/>
              <a:t>свобода выбора и использования педагогически обоснованных форм, средств, методов обучения и воспитания</a:t>
            </a:r>
            <a:r>
              <a:rPr lang="ru-RU" sz="2200" dirty="0"/>
              <a:t>;</a:t>
            </a:r>
          </a:p>
          <a:p>
            <a:r>
              <a:rPr lang="ru-RU" sz="2200" dirty="0"/>
              <a:t>3) </a:t>
            </a:r>
            <a:r>
              <a:rPr lang="ru-RU" sz="2200" b="1" dirty="0"/>
              <a:t>право на творческую инициативу, разработку и применение авторских программ и методов обучения и воспитания </a:t>
            </a:r>
            <a:r>
              <a:rPr lang="ru-RU" sz="2200" dirty="0"/>
              <a:t>в пределах реализуемой образовательной программы, отдельного учебного предмета, курса, дисциплины (модуля);</a:t>
            </a:r>
          </a:p>
          <a:p>
            <a:r>
              <a:rPr lang="ru-RU" sz="2200" dirty="0"/>
              <a:t>4) </a:t>
            </a:r>
            <a:r>
              <a:rPr lang="ru-RU" sz="2200" b="1" dirty="0"/>
              <a:t>право на выбор учебников, учебных пособий, материалов и иных средств обучения и воспитания </a:t>
            </a:r>
            <a:r>
              <a:rPr lang="ru-RU" sz="2200" dirty="0"/>
              <a:t>в соответствии с образовательной программой и в порядке, установленном законодательством об образовании;</a:t>
            </a:r>
          </a:p>
          <a:p>
            <a:r>
              <a:rPr lang="ru-RU" sz="2200" dirty="0"/>
              <a:t>5) </a:t>
            </a:r>
            <a:r>
              <a:rPr lang="ru-RU" sz="2200" b="1" dirty="0"/>
              <a:t>право на участие в разработке образовательных программ</a:t>
            </a:r>
            <a:r>
              <a:rPr lang="ru-RU" sz="2200" dirty="0"/>
              <a:t>, в том числе учебных планов, календарных учебных графиков, рабочих учебных предметов, курсов, дисциплин (модулей), методических материалов и иных компонентов образовательных программ</a:t>
            </a:r>
            <a:r>
              <a:rPr lang="ru-RU" sz="2200" dirty="0" smtClean="0"/>
              <a:t>;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7921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26685" y="3437416"/>
            <a:ext cx="1109784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23.4</a:t>
            </a:r>
            <a:r>
              <a:rPr lang="ru-RU" sz="2600" dirty="0"/>
              <a:t>. </a:t>
            </a:r>
            <a:r>
              <a:rPr lang="ru-RU" sz="2600" b="1" dirty="0"/>
              <a:t>Формы, способы, методы и средства реализации Федеральной программы педагог определяет самостоятельно </a:t>
            </a:r>
            <a:r>
              <a:rPr lang="ru-RU" sz="2600" dirty="0"/>
              <a:t>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</a:t>
            </a:r>
            <a:r>
              <a:rPr lang="ru-RU" sz="2600" b="1" dirty="0"/>
              <a:t>Существенное значение имеют сформировавшиеся у педагога практики воспитания и обучения детей, оценка результативности форм, методов, средств образовательной деятельности применительно к конкретной возрастной группе детей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536836"/>
            <a:ext cx="12192000" cy="1658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000" b="1" dirty="0">
                <a:solidFill>
                  <a:srgbClr val="417793"/>
                </a:solidFill>
                <a:latin typeface="+mn-lt"/>
              </a:rPr>
              <a:t>Выдержки из Приказа </a:t>
            </a:r>
            <a:r>
              <a:rPr lang="ru-RU" sz="3000" b="1" dirty="0" err="1" smtClean="0">
                <a:solidFill>
                  <a:srgbClr val="417793"/>
                </a:solidFill>
                <a:latin typeface="+mn-lt"/>
              </a:rPr>
              <a:t>Минпросвещения</a:t>
            </a: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> </a:t>
            </a:r>
            <a:r>
              <a:rPr lang="ru-RU" sz="3000" b="1" dirty="0">
                <a:solidFill>
                  <a:srgbClr val="417793"/>
                </a:solidFill>
                <a:latin typeface="+mn-lt"/>
              </a:rPr>
              <a:t>России от 25.11.2022 N 1028 </a:t>
            </a: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/>
            </a:r>
            <a:br>
              <a:rPr lang="ru-RU" sz="3000" b="1" dirty="0" smtClean="0">
                <a:solidFill>
                  <a:srgbClr val="417793"/>
                </a:solidFill>
                <a:latin typeface="+mn-lt"/>
              </a:rPr>
            </a:b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>"</a:t>
            </a:r>
            <a:r>
              <a:rPr lang="ru-RU" sz="3000" b="1" dirty="0">
                <a:solidFill>
                  <a:srgbClr val="417793"/>
                </a:solidFill>
                <a:latin typeface="+mn-lt"/>
              </a:rPr>
              <a:t>Об утверждении федеральной образовательной программы дошкольного образования" </a:t>
            </a: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/>
            </a:r>
            <a:br>
              <a:rPr lang="ru-RU" sz="3000" b="1" dirty="0" smtClean="0">
                <a:solidFill>
                  <a:srgbClr val="417793"/>
                </a:solidFill>
                <a:latin typeface="+mn-lt"/>
              </a:rPr>
            </a:b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>(</a:t>
            </a:r>
            <a:r>
              <a:rPr lang="ru-RU" sz="3000" b="1" dirty="0">
                <a:solidFill>
                  <a:srgbClr val="417793"/>
                </a:solidFill>
                <a:latin typeface="+mn-lt"/>
              </a:rPr>
              <a:t>Зарегистрировано в Минюсте России 28.12.2022 N 71847</a:t>
            </a: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>)</a:t>
            </a:r>
            <a:endParaRPr lang="ru-RU" sz="3200" b="1" dirty="0">
              <a:solidFill>
                <a:srgbClr val="41779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052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65" y="1825625"/>
            <a:ext cx="5810469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42183" y="3418113"/>
            <a:ext cx="1109784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200" dirty="0" smtClean="0"/>
              <a:t>23.10</a:t>
            </a:r>
            <a:r>
              <a:rPr lang="ru-RU" sz="2200" dirty="0"/>
              <a:t>. </a:t>
            </a:r>
            <a:r>
              <a:rPr lang="ru-RU" sz="2200" b="1" dirty="0"/>
              <a:t>Вариативность форм, методов и средств реализации </a:t>
            </a:r>
            <a:r>
              <a:rPr lang="ru-RU" sz="2200" dirty="0"/>
              <a:t>Федеральной программы зависит не только от учёта возрастных особенностей обучающихся, их индивидуальных и особых образовательных потребностей, но и от личных интересов, мотивов, ожиданий, желаний детей. Важное значение имеет признание приоритетной субъективной позиции ребёнка в образовательном процессе </a:t>
            </a:r>
            <a:endParaRPr lang="ru-RU" sz="2200" dirty="0" smtClean="0"/>
          </a:p>
          <a:p>
            <a:r>
              <a:rPr lang="ru-RU" sz="2200" dirty="0" smtClean="0"/>
              <a:t>23.12</a:t>
            </a:r>
            <a:r>
              <a:rPr lang="ru-RU" sz="2200" dirty="0"/>
              <a:t>. </a:t>
            </a:r>
            <a:r>
              <a:rPr lang="ru-RU" sz="2200" b="1" dirty="0"/>
              <a:t>Выбор педагогом педагогически обоснованных форм, методов, средств реализации </a:t>
            </a:r>
            <a:r>
              <a:rPr lang="ru-RU" sz="2200" dirty="0"/>
              <a:t>Федеральной программы, адекватных образовательным потребностям и предпочтениям детей, их соотношение и интеграция при решении задач воспитания и обучения </a:t>
            </a:r>
            <a:r>
              <a:rPr lang="ru-RU" sz="2200" b="1" dirty="0"/>
              <a:t>обеспечивает их вариативность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607" y="1536836"/>
            <a:ext cx="12192000" cy="1620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000" b="1" dirty="0">
                <a:solidFill>
                  <a:srgbClr val="417793"/>
                </a:solidFill>
                <a:latin typeface="+mn-lt"/>
              </a:rPr>
              <a:t>Выдержки </a:t>
            </a: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>из Приказа </a:t>
            </a:r>
            <a:r>
              <a:rPr lang="ru-RU" sz="3000" b="1" dirty="0" err="1">
                <a:solidFill>
                  <a:srgbClr val="417793"/>
                </a:solidFill>
                <a:latin typeface="+mn-lt"/>
              </a:rPr>
              <a:t>Минпросвещения</a:t>
            </a:r>
            <a:r>
              <a:rPr lang="ru-RU" sz="3000" b="1" dirty="0">
                <a:solidFill>
                  <a:srgbClr val="417793"/>
                </a:solidFill>
                <a:latin typeface="+mn-lt"/>
              </a:rPr>
              <a:t> России от 25.11.2022 N 1028 </a:t>
            </a: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/>
            </a:r>
            <a:br>
              <a:rPr lang="ru-RU" sz="3000" b="1" dirty="0" smtClean="0">
                <a:solidFill>
                  <a:srgbClr val="417793"/>
                </a:solidFill>
                <a:latin typeface="+mn-lt"/>
              </a:rPr>
            </a:b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>"</a:t>
            </a:r>
            <a:r>
              <a:rPr lang="ru-RU" sz="3000" b="1" dirty="0">
                <a:solidFill>
                  <a:srgbClr val="417793"/>
                </a:solidFill>
                <a:latin typeface="+mn-lt"/>
              </a:rPr>
              <a:t>Об утверждении федеральной образовательной программы дошкольного образования" </a:t>
            </a: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/>
            </a:r>
            <a:br>
              <a:rPr lang="ru-RU" sz="3000" b="1" dirty="0" smtClean="0">
                <a:solidFill>
                  <a:srgbClr val="417793"/>
                </a:solidFill>
                <a:latin typeface="+mn-lt"/>
              </a:rPr>
            </a:b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>(</a:t>
            </a:r>
            <a:r>
              <a:rPr lang="ru-RU" sz="3000" b="1" dirty="0">
                <a:solidFill>
                  <a:srgbClr val="417793"/>
                </a:solidFill>
                <a:latin typeface="+mn-lt"/>
              </a:rPr>
              <a:t>Зарегистрировано в Минюсте России 28.12.2022 N 71847</a:t>
            </a:r>
            <a:r>
              <a:rPr lang="ru-RU" sz="3000" b="1" dirty="0" smtClean="0">
                <a:solidFill>
                  <a:srgbClr val="417793"/>
                </a:solidFill>
                <a:latin typeface="+mn-lt"/>
              </a:rPr>
              <a:t>)</a:t>
            </a:r>
            <a:endParaRPr lang="ru-RU" sz="3200" b="1" dirty="0">
              <a:solidFill>
                <a:srgbClr val="41779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249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023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49683" y="1541238"/>
            <a:ext cx="1109784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417793"/>
                </a:solidFill>
                <a:ea typeface="+mj-ea"/>
                <a:cs typeface="+mj-cs"/>
              </a:rPr>
              <a:t>Из ответа Департамент государственной политики и управления в сфере общего образования </a:t>
            </a:r>
            <a:r>
              <a:rPr lang="ru-RU" sz="3000" b="1" dirty="0" smtClean="0">
                <a:solidFill>
                  <a:srgbClr val="417793"/>
                </a:solidFill>
                <a:ea typeface="+mj-ea"/>
                <a:cs typeface="+mj-cs"/>
              </a:rPr>
              <a:t>Министерства просвещения на </a:t>
            </a:r>
            <a:r>
              <a:rPr lang="ru-RU" sz="3000" b="1" dirty="0">
                <a:solidFill>
                  <a:srgbClr val="417793"/>
                </a:solidFill>
                <a:ea typeface="+mj-ea"/>
                <a:cs typeface="+mj-cs"/>
              </a:rPr>
              <a:t>обращение </a:t>
            </a:r>
            <a:r>
              <a:rPr lang="ru-RU" sz="3000" b="1" dirty="0">
                <a:solidFill>
                  <a:srgbClr val="417793"/>
                </a:solidFill>
                <a:ea typeface="+mj-ea"/>
                <a:cs typeface="+mj-cs"/>
              </a:rPr>
              <a:t>по </a:t>
            </a:r>
            <a:r>
              <a:rPr lang="ru-RU" sz="3000" b="1" dirty="0">
                <a:solidFill>
                  <a:srgbClr val="417793"/>
                </a:solidFill>
                <a:ea typeface="+mj-ea"/>
                <a:cs typeface="+mj-cs"/>
              </a:rPr>
              <a:t>вопросам, связанным с приказом </a:t>
            </a:r>
            <a:r>
              <a:rPr lang="ru-RU" sz="3000" b="1" dirty="0" smtClean="0">
                <a:solidFill>
                  <a:srgbClr val="417793"/>
                </a:solidFill>
                <a:ea typeface="+mj-ea"/>
                <a:cs typeface="+mj-cs"/>
              </a:rPr>
              <a:t>от </a:t>
            </a:r>
            <a:r>
              <a:rPr lang="ru-RU" sz="3000" b="1" dirty="0">
                <a:solidFill>
                  <a:srgbClr val="417793"/>
                </a:solidFill>
                <a:ea typeface="+mj-ea"/>
                <a:cs typeface="+mj-cs"/>
              </a:rPr>
              <a:t>25 ноября 2022 г. </a:t>
            </a:r>
            <a:r>
              <a:rPr lang="ru-RU" sz="3000" b="1" dirty="0">
                <a:solidFill>
                  <a:srgbClr val="417793"/>
                </a:solidFill>
                <a:ea typeface="+mj-ea"/>
                <a:cs typeface="+mj-cs"/>
              </a:rPr>
              <a:t>№ 1028 «Об утверждении федеральной образовательной программы дошкольного образования»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607" y="1748586"/>
            <a:ext cx="12192000" cy="355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200" b="1" dirty="0">
              <a:solidFill>
                <a:srgbClr val="417793"/>
              </a:solidFill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9683" y="4188113"/>
            <a:ext cx="1109784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/>
              <a:t>Минпросвещения</a:t>
            </a:r>
            <a:r>
              <a:rPr lang="ru-RU" sz="3200" b="1" dirty="0"/>
              <a:t> России предусмотрено организационно-методическое сопровождение внедрения ФОП ДО в образовательную практику ДОО всех субъектов Российской Федерации. </a:t>
            </a:r>
            <a:endParaRPr lang="ru-RU" sz="32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6117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30320</TotalTime>
  <Words>1194</Words>
  <Application>Microsoft Office PowerPoint</Application>
  <PresentationFormat>Произвольный</PresentationFormat>
  <Paragraphs>87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 Художественно-эстетическое развитие в дошкольном возрасте</dc:title>
  <dc:creator>Александра Мельцева</dc:creator>
  <cp:lastModifiedBy>Dorofeeva</cp:lastModifiedBy>
  <cp:revision>334</cp:revision>
  <cp:lastPrinted>2020-04-22T08:46:11Z</cp:lastPrinted>
  <dcterms:created xsi:type="dcterms:W3CDTF">2019-05-07T15:19:38Z</dcterms:created>
  <dcterms:modified xsi:type="dcterms:W3CDTF">2023-02-13T19:49:30Z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605803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S9.2.0</vt:lpwstr>
  </property>
</Properties>
</file>